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7.wmf" ContentType="image/x-wmf"/>
  <Override PartName="/ppt/media/image23.wmf" ContentType="image/x-wmf"/>
  <Override PartName="/ppt/media/image22.wmf" ContentType="image/x-wmf"/>
  <Override PartName="/ppt/media/image19.png" ContentType="image/png"/>
  <Override PartName="/ppt/media/image21.wmf" ContentType="image/x-wmf"/>
  <Override PartName="/ppt/media/image18.png" ContentType="image/png"/>
  <Override PartName="/ppt/media/image20.wmf" ContentType="image/x-wmf"/>
  <Override PartName="/ppt/media/image17.wmf" ContentType="image/x-wmf"/>
  <Override PartName="/ppt/media/image16.wmf" ContentType="image/x-wmf"/>
  <Override PartName="/ppt/media/image15.wmf" ContentType="image/x-wmf"/>
  <Override PartName="/ppt/media/image14.wmf" ContentType="image/x-wmf"/>
  <Override PartName="/ppt/media/image24.wmf" ContentType="image/x-wmf"/>
  <Override PartName="/ppt/media/image1.wmf" ContentType="image/x-wmf"/>
  <Override PartName="/ppt/media/image31.wmf" ContentType="image/x-wmf"/>
  <Override PartName="/ppt/media/image25.wmf" ContentType="image/x-wmf"/>
  <Override PartName="/ppt/media/image2.wmf" ContentType="image/x-wmf"/>
  <Override PartName="/ppt/media/image32.wmf" ContentType="image/x-wmf"/>
  <Override PartName="/ppt/media/image26.wmf" ContentType="image/x-wmf"/>
  <Override PartName="/ppt/media/image13.wmf" ContentType="image/x-wmf"/>
  <Override PartName="/ppt/media/image40.wmf" ContentType="image/x-wmf"/>
  <Override PartName="/ppt/media/image42.jpeg" ContentType="image/jpeg"/>
  <Override PartName="/ppt/media/image34.wmf" ContentType="image/x-wmf"/>
  <Override PartName="/ppt/media/image9.wmf" ContentType="image/x-wmf"/>
  <Override PartName="/ppt/media/image39.wmf" ContentType="image/x-wmf"/>
  <Override PartName="/ppt/media/image41.wmf" ContentType="image/x-wmf"/>
  <Override PartName="/ppt/media/image30.wmf" ContentType="image/x-wmf"/>
  <Override PartName="/ppt/media/image28.wmf" ContentType="image/x-wmf"/>
  <Override PartName="/ppt/media/image43.png" ContentType="image/png"/>
  <Override PartName="/ppt/media/image44.png" ContentType="image/png"/>
  <Override PartName="/ppt/media/image45.wmf" ContentType="image/x-wmf"/>
  <Override PartName="/ppt/media/image46.wmf" ContentType="image/x-wmf"/>
  <Override PartName="/ppt/media/image48.wmf" ContentType="image/x-wmf"/>
  <Override PartName="/ppt/media/image11.wmf" ContentType="image/x-wmf"/>
  <Override PartName="/ppt/media/image38.wmf" ContentType="image/x-wmf"/>
  <Override PartName="/ppt/media/image8.wmf" ContentType="image/x-wmf"/>
  <Override PartName="/ppt/media/image3.wmf" ContentType="image/x-wmf"/>
  <Override PartName="/ppt/media/image33.wmf" ContentType="image/x-wmf"/>
  <Override PartName="/ppt/media/image12.wmf" ContentType="image/x-wmf"/>
  <Override PartName="/ppt/media/image4.png" ContentType="image/png"/>
  <Override PartName="/ppt/media/image10.wmf" ContentType="image/x-wmf"/>
  <Override PartName="/ppt/media/image47.wmf" ContentType="image/x-wmf"/>
  <Override PartName="/ppt/media/image37.wmf" ContentType="image/x-wmf"/>
  <Override PartName="/ppt/media/image7.wmf" ContentType="image/x-wmf"/>
  <Override PartName="/ppt/media/image36.wmf" ContentType="image/x-wmf"/>
  <Override PartName="/ppt/media/image6.wmf" ContentType="image/x-wmf"/>
  <Override PartName="/ppt/media/image29.wmf" ContentType="image/x-wmf"/>
  <Override PartName="/ppt/media/image5.wmf" ContentType="image/x-wmf"/>
  <Override PartName="/ppt/media/image35.wmf" ContentType="image/x-wm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349AD94-F9AE-416D-8A5B-B14E7ACFDB0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279D72-EC2E-46BC-A29D-8739C4589CE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BFC60A-7A64-4A17-A657-670353628C3E}" type="slidenum">
              <a:rPr b="0" lang="en-US" sz="1200" spc="-1" strike="noStrike">
                <a:latin typeface="Times New Roman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C87425-CB3C-41AE-A982-1BF23ED4B02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29B9B6-6C28-4AF1-9C64-982466DB7143}" type="slidenum">
              <a:rPr b="0" lang="en-US" sz="1200" spc="-1" strike="noStrike">
                <a:latin typeface="Times New Roman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2D77B4-60DF-4AC4-8C64-81248754A2E6}" type="slidenum">
              <a:rPr b="0" lang="en-US" sz="1200" spc="-1" strike="noStrike">
                <a:latin typeface="Times New Roman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F8E1F9-D566-485A-9114-54567FE0880C}" type="slidenum">
              <a:rPr b="0" lang="en-US" sz="1200" spc="-1" strike="noStrike">
                <a:latin typeface="Times New Roman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F67FDB-76D8-4AE6-B719-189E809DFF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A17C3D-8892-4438-8A58-93E28A4BC2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F1E789-0287-4C4C-9C7C-96EDFC8DE2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97C509-AE6F-4E86-9431-7B97B165D46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81BD3A-712B-40D2-98D8-CB631A0679D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06207E-0241-499F-8FC8-7A5138B195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5CB759-BD2C-4518-A019-BE1E8A8DBE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11294A-2072-4AE4-99FB-6F8806D157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F1A25D-D849-4189-B271-A48EA65206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A9F76E-270C-48AF-99F0-2DCE1D7164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78F6AA-0E92-4AD2-B742-1784214D95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4848C2-9249-4272-9B15-064F7E4B9E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B4C533-211E-481B-AF34-71DD4197CB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44D6E2-AA43-4BBC-87AD-304AED2ED4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F2009B-2E9E-4DCB-A57B-B013464384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EA2B58-1023-4047-8E69-CAC281B69E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619363-CB98-4837-8474-EB03CED4B4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7E974D-0B5C-4C99-8C4C-DCF073CF90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11AC1B9-F0C9-4F66-8F20-7ED91191F1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CE85C0F-F0EA-4FF1-B039-ACCCFAE469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A46E62C-5823-4C06-B78B-F6031A7D8E9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8C43391-80D5-4F89-A386-772251935F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B369CF-E5E2-4D34-A272-D23ACCC9EC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F572472-F511-4C56-BDDD-68F7547A46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5055664-9C0E-432A-877C-F6C6500216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505F136-F0B9-4DF6-8FB5-68F83555E9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6F6DDF8-6ED6-453A-82F4-334F8ADCA2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C8E25A8-98EA-4C4F-9987-30E003A1E4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BF3AB0B-9D3C-4F76-A768-4AE3E06F463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77DE3FF-E51C-4D2A-98FB-7A09BC17580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AFC7D4-6CEA-4CA3-805B-BED2C8603B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9F15E3-A94B-46B3-AF90-D4DD936896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4D75F0-F891-4DE1-8E5D-0B9D9F9702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E15E98-9026-4731-BDFA-EF191798F4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BCDB5B-463A-44C0-96CD-8C36CFA05D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DD0B53-4B32-4C20-B358-8F01FC0542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360" cy="430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to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st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r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tit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st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yl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BC3A1E4-4E05-48E1-9912-873CBB7B49D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360" cy="43056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4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 idx="5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 idx="6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7DCB8240-AB4E-42DA-AF02-06BA847738F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360" cy="43056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dt" idx="7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ftr" idx="8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sldNum" idx="9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AFD964A8-0113-4103-BB46-4D29E4B3C7F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yout-ube.com/watch?v=u1ZB_rGFyeU" TargetMode="Externa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yout-ube.com/watch?v=u1ZB_rGFyeU" TargetMode="Externa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Relationship Id="rId3" Type="http://schemas.openxmlformats.org/officeDocument/2006/relationships/image" Target="../media/image48.wmf"/><Relationship Id="rId4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6" Type="http://schemas.openxmlformats.org/officeDocument/2006/relationships/image" Target="../media/image16.wmf"/><Relationship Id="rId7" Type="http://schemas.openxmlformats.org/officeDocument/2006/relationships/image" Target="../media/image17.wmf"/><Relationship Id="rId8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wmf"/><Relationship Id="rId4" Type="http://schemas.openxmlformats.org/officeDocument/2006/relationships/image" Target="../media/image21.wmf"/><Relationship Id="rId5" Type="http://schemas.openxmlformats.org/officeDocument/2006/relationships/image" Target="../media/image22.wmf"/><Relationship Id="rId6" Type="http://schemas.openxmlformats.org/officeDocument/2006/relationships/image" Target="../media/image23.wmf"/><Relationship Id="rId7" Type="http://schemas.openxmlformats.org/officeDocument/2006/relationships/image" Target="../media/image24.wmf"/><Relationship Id="rId8" Type="http://schemas.openxmlformats.org/officeDocument/2006/relationships/image" Target="../media/image25.wmf"/><Relationship Id="rId9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5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wmf"/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image" Target="../media/image36.wmf"/><Relationship Id="rId4" Type="http://schemas.openxmlformats.org/officeDocument/2006/relationships/image" Target="../media/image37.wmf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Relationship Id="rId3" Type="http://schemas.openxmlformats.org/officeDocument/2006/relationships/image" Target="../media/image40.wmf"/><Relationship Id="rId4" Type="http://schemas.openxmlformats.org/officeDocument/2006/relationships/image" Target="../media/image41.wmf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5" descr=""/>
          <p:cNvPicPr/>
          <p:nvPr/>
        </p:nvPicPr>
        <p:blipFill>
          <a:blip r:embed="rId1"/>
          <a:stretch/>
        </p:blipFill>
        <p:spPr>
          <a:xfrm>
            <a:off x="0" y="10440"/>
            <a:ext cx="9143640" cy="684720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07760" y="6840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Linearization and Quadrotors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Box 7"/>
          <p:cNvSpPr/>
          <p:nvPr/>
        </p:nvSpPr>
        <p:spPr>
          <a:xfrm>
            <a:off x="2570400" y="6203520"/>
            <a:ext cx="40032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3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7360" cy="6857640"/>
          </a:xfrm>
          <a:prstGeom prst="rect">
            <a:avLst/>
          </a:prstGeom>
          <a:ln w="0">
            <a:noFill/>
          </a:ln>
        </p:spPr>
      </p:pic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143000" y="914040"/>
            <a:ext cx="30560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Frew.0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Picture 2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2254680" y="1138320"/>
            <a:ext cx="4577040" cy="463068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1" name="TextBox 3"/>
          <p:cNvSpPr/>
          <p:nvPr/>
        </p:nvSpPr>
        <p:spPr>
          <a:xfrm>
            <a:off x="1929960" y="5853600"/>
            <a:ext cx="5303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https://www.yout-ube.com/watch?v=u1ZB_rGFyeU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Frew.0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Picture 2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2254680" y="1138320"/>
            <a:ext cx="4577040" cy="463068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4" name="TextBox 3"/>
          <p:cNvSpPr/>
          <p:nvPr/>
        </p:nvSpPr>
        <p:spPr>
          <a:xfrm>
            <a:off x="182520" y="1759680"/>
            <a:ext cx="19252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 CGI = All filmed from drone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Everyone moved slowly, filmed at ½ speed and then sped up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Final altitude was about 700 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TextBox 4"/>
          <p:cNvSpPr/>
          <p:nvPr/>
        </p:nvSpPr>
        <p:spPr>
          <a:xfrm>
            <a:off x="1929960" y="5853600"/>
            <a:ext cx="5303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https://www.yout-ube.com/watch?v=u1ZB_rGFyeU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Trim Condition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Box 2"/>
          <p:cNvSpPr/>
          <p:nvPr/>
        </p:nvSpPr>
        <p:spPr>
          <a:xfrm>
            <a:off x="892440" y="1256040"/>
            <a:ext cx="747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Constant-speed in East (y) direction, yaw zero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8" name="Picture 3" descr=""/>
          <p:cNvPicPr/>
          <p:nvPr/>
        </p:nvPicPr>
        <p:blipFill>
          <a:blip r:embed="rId1"/>
          <a:stretch/>
        </p:blipFill>
        <p:spPr>
          <a:xfrm>
            <a:off x="2660760" y="2062080"/>
            <a:ext cx="382248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Trim EOM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/>
        </p:blipFill>
        <p:spPr>
          <a:xfrm>
            <a:off x="1351440" y="1053360"/>
            <a:ext cx="4279680" cy="92664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3" descr=""/>
          <p:cNvPicPr/>
          <p:nvPr/>
        </p:nvPicPr>
        <p:blipFill>
          <a:blip r:embed="rId2"/>
          <a:stretch/>
        </p:blipFill>
        <p:spPr>
          <a:xfrm>
            <a:off x="1599840" y="4966560"/>
            <a:ext cx="964800" cy="863280"/>
          </a:xfrm>
          <a:prstGeom prst="rect">
            <a:avLst/>
          </a:prstGeom>
          <a:ln w="0">
            <a:noFill/>
          </a:ln>
        </p:spPr>
      </p:pic>
      <p:pic>
        <p:nvPicPr>
          <p:cNvPr id="242" name="Picture 5" descr=""/>
          <p:cNvPicPr/>
          <p:nvPr/>
        </p:nvPicPr>
        <p:blipFill>
          <a:blip r:embed="rId3"/>
          <a:stretch/>
        </p:blipFill>
        <p:spPr>
          <a:xfrm>
            <a:off x="1491480" y="3176640"/>
            <a:ext cx="4901760" cy="92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Equilibrium and Static Stability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060560"/>
            <a:ext cx="8548200" cy="51422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rmAutofit fontScale="91000"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Equilibrium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= A steady state that does not change without a disturbance or control action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Usually, the derivatives of the states are zero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Static stability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= Consider the equilibrium condition and whether aircraft returns to condition after small perturbation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Dynamic Stability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= Details of how a system returns to equilibrium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For aircraft we call the equilibrium condition the “</a:t>
            </a:r>
            <a:r>
              <a:rPr b="1" lang="en-US" sz="2400" spc="-1" strike="noStrike">
                <a:solidFill>
                  <a:srgbClr val="0070c0"/>
                </a:solidFill>
                <a:latin typeface="Arial"/>
                <a:ea typeface="Arial"/>
              </a:rPr>
              <a:t>trim condition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For fixed-wing aircraft the simplest trim condition is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Steady symmetric flight”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Straight, level flight”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Straight, level, unaccelerating flight (SLUF)”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For a quadrotor the simplest trim state is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Hovering”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Steady hover”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Trim Condition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Box 3"/>
          <p:cNvSpPr/>
          <p:nvPr/>
        </p:nvSpPr>
        <p:spPr>
          <a:xfrm>
            <a:off x="302400" y="1317600"/>
            <a:ext cx="536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 a “</a:t>
            </a: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Arial"/>
              </a:rPr>
              <a:t>hover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” equilibrium condition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TextBox 59"/>
          <p:cNvSpPr/>
          <p:nvPr/>
        </p:nvSpPr>
        <p:spPr>
          <a:xfrm>
            <a:off x="7063560" y="4660200"/>
            <a:ext cx="1992240" cy="333000"/>
          </a:xfrm>
          <a:prstGeom prst="rect">
            <a:avLst/>
          </a:prstGeom>
          <a:noFill/>
          <a:ln w="0">
            <a:solidFill>
              <a:srgbClr val="ffffff">
                <a:lumMod val="50000"/>
              </a:srgbClr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Any constant value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Straight Arrow Connector 60"/>
          <p:cNvSpPr/>
          <p:nvPr/>
        </p:nvSpPr>
        <p:spPr>
          <a:xfrm flipH="1">
            <a:off x="6181920" y="4820760"/>
            <a:ext cx="810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ff">
                <a:lumMod val="50000"/>
              </a:srgbClr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44" name="Picture 9" descr=""/>
          <p:cNvPicPr/>
          <p:nvPr/>
        </p:nvPicPr>
        <p:blipFill>
          <a:blip r:embed="rId1"/>
          <a:stretch/>
        </p:blipFill>
        <p:spPr>
          <a:xfrm>
            <a:off x="1614960" y="2441160"/>
            <a:ext cx="939600" cy="86328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10" descr=""/>
          <p:cNvPicPr/>
          <p:nvPr/>
        </p:nvPicPr>
        <p:blipFill>
          <a:blip r:embed="rId2"/>
          <a:stretch/>
        </p:blipFill>
        <p:spPr>
          <a:xfrm>
            <a:off x="5262840" y="2441160"/>
            <a:ext cx="812520" cy="90144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18" descr=""/>
          <p:cNvPicPr/>
          <p:nvPr/>
        </p:nvPicPr>
        <p:blipFill>
          <a:blip r:embed="rId3"/>
          <a:stretch/>
        </p:blipFill>
        <p:spPr>
          <a:xfrm>
            <a:off x="3536640" y="2422080"/>
            <a:ext cx="812520" cy="90144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19" descr=""/>
          <p:cNvPicPr/>
          <p:nvPr/>
        </p:nvPicPr>
        <p:blipFill>
          <a:blip r:embed="rId4"/>
          <a:stretch/>
        </p:blipFill>
        <p:spPr>
          <a:xfrm>
            <a:off x="1722960" y="4101840"/>
            <a:ext cx="723600" cy="83772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20" descr=""/>
          <p:cNvPicPr/>
          <p:nvPr/>
        </p:nvPicPr>
        <p:blipFill>
          <a:blip r:embed="rId5"/>
          <a:stretch/>
        </p:blipFill>
        <p:spPr>
          <a:xfrm>
            <a:off x="3536640" y="4101840"/>
            <a:ext cx="723600" cy="83772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23" descr=""/>
          <p:cNvPicPr/>
          <p:nvPr/>
        </p:nvPicPr>
        <p:blipFill>
          <a:blip r:embed="rId6"/>
          <a:stretch/>
        </p:blipFill>
        <p:spPr>
          <a:xfrm>
            <a:off x="5307480" y="4089240"/>
            <a:ext cx="723600" cy="850680"/>
          </a:xfrm>
          <a:prstGeom prst="rect">
            <a:avLst/>
          </a:prstGeom>
          <a:ln w="0">
            <a:noFill/>
          </a:ln>
        </p:spPr>
      </p:pic>
      <p:sp>
        <p:nvSpPr>
          <p:cNvPr id="150" name="TextBox 58"/>
          <p:cNvSpPr/>
          <p:nvPr/>
        </p:nvSpPr>
        <p:spPr>
          <a:xfrm>
            <a:off x="6791760" y="3456000"/>
            <a:ext cx="1992240" cy="576360"/>
          </a:xfrm>
          <a:prstGeom prst="rect">
            <a:avLst/>
          </a:prstGeom>
          <a:noFill/>
          <a:ln w="0">
            <a:solidFill>
              <a:srgbClr val="ffffff">
                <a:lumMod val="50000"/>
              </a:srgbClr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Subscript 0 denotes trim value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1" name="Straight Arrow Connector 64"/>
          <p:cNvSpPr/>
          <p:nvPr/>
        </p:nvSpPr>
        <p:spPr>
          <a:xfrm flipH="1" flipV="1">
            <a:off x="5551560" y="3342240"/>
            <a:ext cx="1183320" cy="2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ff">
                <a:lumMod val="50000"/>
              </a:srgbClr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Small Disturbance Theory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2"/>
          <p:cNvSpPr/>
          <p:nvPr/>
        </p:nvSpPr>
        <p:spPr>
          <a:xfrm>
            <a:off x="892440" y="1236600"/>
            <a:ext cx="7474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 order to analyze aircraft behavior, we will study small variations (disturbances) from a reference condition (with no background wind).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TextBox 3"/>
          <p:cNvSpPr/>
          <p:nvPr/>
        </p:nvSpPr>
        <p:spPr>
          <a:xfrm>
            <a:off x="834480" y="3678840"/>
            <a:ext cx="747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Recall for a quadrotor in steady hover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Picture 8" descr=""/>
          <p:cNvPicPr/>
          <p:nvPr/>
        </p:nvPicPr>
        <p:blipFill>
          <a:blip r:embed="rId1"/>
          <a:stretch/>
        </p:blipFill>
        <p:spPr>
          <a:xfrm>
            <a:off x="3817080" y="2015280"/>
            <a:ext cx="1625400" cy="304560"/>
          </a:xfrm>
          <a:prstGeom prst="rect">
            <a:avLst/>
          </a:prstGeom>
          <a:ln w="0">
            <a:noFill/>
          </a:ln>
        </p:spPr>
      </p:pic>
      <p:sp>
        <p:nvSpPr>
          <p:cNvPr id="156" name="TextBox 14"/>
          <p:cNvSpPr/>
          <p:nvPr/>
        </p:nvSpPr>
        <p:spPr>
          <a:xfrm>
            <a:off x="1611360" y="2531520"/>
            <a:ext cx="2733480" cy="333000"/>
          </a:xfrm>
          <a:prstGeom prst="rect">
            <a:avLst/>
          </a:prstGeom>
          <a:noFill/>
          <a:ln w="0">
            <a:solidFill>
              <a:srgbClr val="ffffff">
                <a:lumMod val="50000"/>
              </a:srgbClr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Reference (trim) condition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7" name="Straight Arrow Connector 16"/>
          <p:cNvSpPr/>
          <p:nvPr/>
        </p:nvSpPr>
        <p:spPr>
          <a:xfrm flipV="1">
            <a:off x="4412520" y="2390400"/>
            <a:ext cx="159120" cy="27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ff">
                <a:lumMod val="50000"/>
              </a:srgbClr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" name="TextBox 18"/>
          <p:cNvSpPr/>
          <p:nvPr/>
        </p:nvSpPr>
        <p:spPr>
          <a:xfrm>
            <a:off x="6475320" y="2456280"/>
            <a:ext cx="1548720" cy="333000"/>
          </a:xfrm>
          <a:prstGeom prst="rect">
            <a:avLst/>
          </a:prstGeom>
          <a:noFill/>
          <a:ln w="0">
            <a:solidFill>
              <a:srgbClr val="ffffff">
                <a:lumMod val="50000"/>
              </a:srgbClr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Small variation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9" name="Straight Arrow Connector 20"/>
          <p:cNvSpPr/>
          <p:nvPr/>
        </p:nvSpPr>
        <p:spPr>
          <a:xfrm flipH="1" flipV="1">
            <a:off x="5235480" y="2342520"/>
            <a:ext cx="1183320" cy="2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ff">
                <a:lumMod val="50000"/>
              </a:srgbClr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0" name="Picture 22" descr=""/>
          <p:cNvPicPr/>
          <p:nvPr/>
        </p:nvPicPr>
        <p:blipFill>
          <a:blip r:embed="rId2"/>
          <a:stretch/>
        </p:blipFill>
        <p:spPr>
          <a:xfrm>
            <a:off x="671400" y="4482000"/>
            <a:ext cx="939600" cy="86328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23" descr=""/>
          <p:cNvPicPr/>
          <p:nvPr/>
        </p:nvPicPr>
        <p:blipFill>
          <a:blip r:embed="rId3"/>
          <a:stretch/>
        </p:blipFill>
        <p:spPr>
          <a:xfrm>
            <a:off x="3551040" y="4462920"/>
            <a:ext cx="812520" cy="90144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24" descr=""/>
          <p:cNvPicPr/>
          <p:nvPr/>
        </p:nvPicPr>
        <p:blipFill>
          <a:blip r:embed="rId4"/>
          <a:stretch/>
        </p:blipFill>
        <p:spPr>
          <a:xfrm>
            <a:off x="2174760" y="4462920"/>
            <a:ext cx="812520" cy="90144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25" descr=""/>
          <p:cNvPicPr/>
          <p:nvPr/>
        </p:nvPicPr>
        <p:blipFill>
          <a:blip r:embed="rId5"/>
          <a:stretch/>
        </p:blipFill>
        <p:spPr>
          <a:xfrm>
            <a:off x="6214320" y="4494600"/>
            <a:ext cx="723600" cy="83772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26" descr=""/>
          <p:cNvPicPr/>
          <p:nvPr/>
        </p:nvPicPr>
        <p:blipFill>
          <a:blip r:embed="rId6"/>
          <a:stretch/>
        </p:blipFill>
        <p:spPr>
          <a:xfrm>
            <a:off x="7501680" y="4494600"/>
            <a:ext cx="723600" cy="83772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27" descr=""/>
          <p:cNvPicPr/>
          <p:nvPr/>
        </p:nvPicPr>
        <p:blipFill>
          <a:blip r:embed="rId7"/>
          <a:stretch/>
        </p:blipFill>
        <p:spPr>
          <a:xfrm>
            <a:off x="4926960" y="4488480"/>
            <a:ext cx="723600" cy="850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7D22AD5-BF42-4238-9357-6564028BD511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32"/>
          <p:cNvGrpSpPr/>
          <p:nvPr/>
        </p:nvGrpSpPr>
        <p:grpSpPr>
          <a:xfrm>
            <a:off x="5548320" y="4433760"/>
            <a:ext cx="1953720" cy="480600"/>
            <a:chOff x="5548320" y="4433760"/>
            <a:chExt cx="1953720" cy="480600"/>
          </a:xfrm>
        </p:grpSpPr>
        <p:sp>
          <p:nvSpPr>
            <p:cNvPr id="167" name="Rounded Rectangle 33"/>
            <p:cNvSpPr/>
            <p:nvPr/>
          </p:nvSpPr>
          <p:spPr>
            <a:xfrm rot="21062400">
              <a:off x="5558400" y="4690080"/>
              <a:ext cx="588240" cy="17928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8" name="Rounded Rectangle 39"/>
            <p:cNvSpPr/>
            <p:nvPr/>
          </p:nvSpPr>
          <p:spPr>
            <a:xfrm rot="21062400">
              <a:off x="6903000" y="4478040"/>
              <a:ext cx="588240" cy="17928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9" name="Straight Connector 40"/>
            <p:cNvSpPr/>
            <p:nvPr/>
          </p:nvSpPr>
          <p:spPr>
            <a:xfrm flipV="1">
              <a:off x="6143400" y="4613760"/>
              <a:ext cx="763200" cy="120240"/>
            </a:xfrm>
            <a:prstGeom prst="line">
              <a:avLst/>
            </a:prstGeom>
            <a:ln w="76200">
              <a:solidFill>
                <a:srgbClr val="ffffff">
                  <a:lumMod val="50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70" name="Group 13"/>
          <p:cNvGrpSpPr/>
          <p:nvPr/>
        </p:nvGrpSpPr>
        <p:grpSpPr>
          <a:xfrm>
            <a:off x="5527440" y="3008160"/>
            <a:ext cx="1949400" cy="179280"/>
            <a:chOff x="5527440" y="3008160"/>
            <a:chExt cx="1949400" cy="179280"/>
          </a:xfrm>
        </p:grpSpPr>
        <p:sp>
          <p:nvSpPr>
            <p:cNvPr id="171" name="Rounded Rectangle 9"/>
            <p:cNvSpPr/>
            <p:nvPr/>
          </p:nvSpPr>
          <p:spPr>
            <a:xfrm>
              <a:off x="5527440" y="3008160"/>
              <a:ext cx="588240" cy="17928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2" name="Rounded Rectangle 26"/>
            <p:cNvSpPr/>
            <p:nvPr/>
          </p:nvSpPr>
          <p:spPr>
            <a:xfrm>
              <a:off x="6888600" y="3008160"/>
              <a:ext cx="588240" cy="17928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3" name="Straight Connector 11"/>
            <p:cNvSpPr/>
            <p:nvPr/>
          </p:nvSpPr>
          <p:spPr>
            <a:xfrm>
              <a:off x="6115680" y="3097800"/>
              <a:ext cx="772920" cy="360"/>
            </a:xfrm>
            <a:prstGeom prst="line">
              <a:avLst/>
            </a:prstGeom>
            <a:ln w="76200">
              <a:solidFill>
                <a:srgbClr val="ffffff">
                  <a:lumMod val="50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Variations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2"/>
          <p:cNvSpPr/>
          <p:nvPr/>
        </p:nvSpPr>
        <p:spPr>
          <a:xfrm>
            <a:off x="892440" y="1256040"/>
            <a:ext cx="7474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Can describe variables as reference condition (“trim condition”) plus small variation, e.g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6" name="Picture 7" descr=""/>
          <p:cNvPicPr/>
          <p:nvPr/>
        </p:nvPicPr>
        <p:blipFill>
          <a:blip r:embed="rId1"/>
          <a:stretch/>
        </p:blipFill>
        <p:spPr>
          <a:xfrm>
            <a:off x="2969640" y="1592640"/>
            <a:ext cx="2047680" cy="253080"/>
          </a:xfrm>
          <a:prstGeom prst="rect">
            <a:avLst/>
          </a:prstGeom>
          <a:ln w="0">
            <a:noFill/>
          </a:ln>
        </p:spPr>
      </p:pic>
      <p:sp>
        <p:nvSpPr>
          <p:cNvPr id="177" name="Straight Arrow Connector 4"/>
          <p:cNvSpPr/>
          <p:nvPr/>
        </p:nvSpPr>
        <p:spPr>
          <a:xfrm>
            <a:off x="6506280" y="3104280"/>
            <a:ext cx="1792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b0f0"/>
            </a:solidFill>
            <a:prstDash val="dash"/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8" name="Straight Arrow Connector 23"/>
          <p:cNvSpPr/>
          <p:nvPr/>
        </p:nvSpPr>
        <p:spPr>
          <a:xfrm rot="21073200">
            <a:off x="6511680" y="4533480"/>
            <a:ext cx="1792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9" name="Straight Arrow Connector 29"/>
          <p:cNvSpPr/>
          <p:nvPr/>
        </p:nvSpPr>
        <p:spPr>
          <a:xfrm>
            <a:off x="6531840" y="4678200"/>
            <a:ext cx="1792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b0f0"/>
            </a:solidFill>
            <a:prstDash val="dash"/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0" name="Picture 34" descr=""/>
          <p:cNvPicPr/>
          <p:nvPr/>
        </p:nvPicPr>
        <p:blipFill>
          <a:blip r:embed="rId2"/>
          <a:stretch/>
        </p:blipFill>
        <p:spPr>
          <a:xfrm>
            <a:off x="8115840" y="4482360"/>
            <a:ext cx="284400" cy="165960"/>
          </a:xfrm>
          <a:prstGeom prst="rect">
            <a:avLst/>
          </a:prstGeom>
          <a:ln w="0">
            <a:noFill/>
          </a:ln>
        </p:spPr>
      </p:pic>
      <p:sp>
        <p:nvSpPr>
          <p:cNvPr id="181" name="Arc 35"/>
          <p:cNvSpPr/>
          <p:nvPr/>
        </p:nvSpPr>
        <p:spPr>
          <a:xfrm>
            <a:off x="7817040" y="4487400"/>
            <a:ext cx="238320" cy="357480"/>
          </a:xfrm>
          <a:prstGeom prst="arc">
            <a:avLst>
              <a:gd name="adj1" fmla="val 16200000"/>
              <a:gd name="adj2" fmla="val 0"/>
            </a:avLst>
          </a:prstGeom>
          <a:noFill/>
          <a:ln w="12700">
            <a:solidFill>
              <a:srgbClr val="000000"/>
            </a:solidFill>
            <a:round/>
            <a:head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2" name="Picture 8" descr=""/>
          <p:cNvPicPr/>
          <p:nvPr/>
        </p:nvPicPr>
        <p:blipFill>
          <a:blip r:embed="rId3"/>
          <a:stretch/>
        </p:blipFill>
        <p:spPr>
          <a:xfrm>
            <a:off x="517680" y="2213280"/>
            <a:ext cx="3822480" cy="365724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14" descr=""/>
          <p:cNvPicPr/>
          <p:nvPr/>
        </p:nvPicPr>
        <p:blipFill>
          <a:blip r:embed="rId4"/>
          <a:stretch/>
        </p:blipFill>
        <p:spPr>
          <a:xfrm>
            <a:off x="7572240" y="2789640"/>
            <a:ext cx="685440" cy="228240"/>
          </a:xfrm>
          <a:prstGeom prst="rect">
            <a:avLst/>
          </a:prstGeom>
          <a:ln w="0">
            <a:noFill/>
          </a:ln>
        </p:spPr>
      </p:pic>
      <p:sp>
        <p:nvSpPr>
          <p:cNvPr id="184" name="Straight Arrow Connector 41"/>
          <p:cNvSpPr/>
          <p:nvPr/>
        </p:nvSpPr>
        <p:spPr>
          <a:xfrm>
            <a:off x="6502320" y="3104280"/>
            <a:ext cx="360" cy="5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b0f0"/>
            </a:solidFill>
            <a:prstDash val="dash"/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5" name="Picture 16" descr=""/>
          <p:cNvPicPr/>
          <p:nvPr/>
        </p:nvPicPr>
        <p:blipFill>
          <a:blip r:embed="rId5"/>
          <a:stretch/>
        </p:blipFill>
        <p:spPr>
          <a:xfrm>
            <a:off x="8357400" y="3049920"/>
            <a:ext cx="228240" cy="22824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19" descr=""/>
          <p:cNvPicPr/>
          <p:nvPr/>
        </p:nvPicPr>
        <p:blipFill>
          <a:blip r:embed="rId6"/>
          <a:stretch/>
        </p:blipFill>
        <p:spPr>
          <a:xfrm>
            <a:off x="6554880" y="3607200"/>
            <a:ext cx="304560" cy="22824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42" descr=""/>
          <p:cNvPicPr/>
          <p:nvPr/>
        </p:nvPicPr>
        <p:blipFill>
          <a:blip r:embed="rId7"/>
          <a:stretch/>
        </p:blipFill>
        <p:spPr>
          <a:xfrm>
            <a:off x="8367480" y="4191120"/>
            <a:ext cx="228240" cy="228240"/>
          </a:xfrm>
          <a:prstGeom prst="rect">
            <a:avLst/>
          </a:prstGeom>
          <a:ln w="0">
            <a:noFill/>
          </a:ln>
        </p:spPr>
      </p:pic>
      <p:sp>
        <p:nvSpPr>
          <p:cNvPr id="188" name="Straight Arrow Connector 43"/>
          <p:cNvSpPr/>
          <p:nvPr/>
        </p:nvSpPr>
        <p:spPr>
          <a:xfrm>
            <a:off x="6518520" y="4666320"/>
            <a:ext cx="188280" cy="100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prstDash val="dash"/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9" name="Picture 44" descr=""/>
          <p:cNvPicPr/>
          <p:nvPr/>
        </p:nvPicPr>
        <p:blipFill>
          <a:blip r:embed="rId8"/>
          <a:stretch/>
        </p:blipFill>
        <p:spPr>
          <a:xfrm>
            <a:off x="6802920" y="5487840"/>
            <a:ext cx="304560" cy="228240"/>
          </a:xfrm>
          <a:prstGeom prst="rect">
            <a:avLst/>
          </a:prstGeom>
          <a:ln w="0">
            <a:noFill/>
          </a:ln>
        </p:spPr>
      </p:pic>
      <p:sp>
        <p:nvSpPr>
          <p:cNvPr id="190" name="Straight Arrow Connector 45"/>
          <p:cNvSpPr/>
          <p:nvPr/>
        </p:nvSpPr>
        <p:spPr>
          <a:xfrm>
            <a:off x="6518520" y="4666320"/>
            <a:ext cx="360" cy="100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b0f0"/>
            </a:solidFill>
            <a:prstDash val="dash"/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943200" y="160200"/>
            <a:ext cx="7206840" cy="1149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Linearized Control Forces </a:t>
            </a: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and Moments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Picture 7" descr=""/>
          <p:cNvPicPr/>
          <p:nvPr/>
        </p:nvPicPr>
        <p:blipFill>
          <a:blip r:embed="rId1"/>
          <a:stretch/>
        </p:blipFill>
        <p:spPr>
          <a:xfrm>
            <a:off x="469800" y="2030400"/>
            <a:ext cx="2933280" cy="26640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8" descr=""/>
          <p:cNvPicPr/>
          <p:nvPr/>
        </p:nvPicPr>
        <p:blipFill>
          <a:blip r:embed="rId2"/>
          <a:stretch/>
        </p:blipFill>
        <p:spPr>
          <a:xfrm>
            <a:off x="4833360" y="2030400"/>
            <a:ext cx="4101840" cy="266400"/>
          </a:xfrm>
          <a:prstGeom prst="rect">
            <a:avLst/>
          </a:prstGeom>
          <a:ln w="0">
            <a:noFill/>
          </a:ln>
        </p:spPr>
      </p:pic>
      <p:sp>
        <p:nvSpPr>
          <p:cNvPr id="194" name="Right Arrow 9"/>
          <p:cNvSpPr/>
          <p:nvPr/>
        </p:nvSpPr>
        <p:spPr>
          <a:xfrm>
            <a:off x="3942000" y="2049120"/>
            <a:ext cx="546840" cy="229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" name="Right Arrow 16"/>
          <p:cNvSpPr/>
          <p:nvPr/>
        </p:nvSpPr>
        <p:spPr>
          <a:xfrm rot="5400000">
            <a:off x="4413600" y="4300920"/>
            <a:ext cx="546840" cy="229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6" name="Picture 2" descr=""/>
          <p:cNvPicPr/>
          <p:nvPr/>
        </p:nvPicPr>
        <p:blipFill>
          <a:blip r:embed="rId3"/>
          <a:stretch/>
        </p:blipFill>
        <p:spPr>
          <a:xfrm>
            <a:off x="1467360" y="4822920"/>
            <a:ext cx="6438600" cy="134568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3" descr=""/>
          <p:cNvPicPr/>
          <p:nvPr/>
        </p:nvPicPr>
        <p:blipFill>
          <a:blip r:embed="rId4"/>
          <a:stretch/>
        </p:blipFill>
        <p:spPr>
          <a:xfrm>
            <a:off x="2292840" y="2655000"/>
            <a:ext cx="4787640" cy="11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Linearized Quadrotor EOM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Picture 2" descr=""/>
          <p:cNvPicPr/>
          <p:nvPr/>
        </p:nvPicPr>
        <p:blipFill>
          <a:blip r:embed="rId1"/>
          <a:stretch/>
        </p:blipFill>
        <p:spPr>
          <a:xfrm>
            <a:off x="2872080" y="4403520"/>
            <a:ext cx="2781000" cy="1688760"/>
          </a:xfrm>
          <a:prstGeom prst="rect">
            <a:avLst/>
          </a:prstGeom>
          <a:ln w="0">
            <a:noFill/>
          </a:ln>
        </p:spPr>
      </p:pic>
      <p:pic>
        <p:nvPicPr>
          <p:cNvPr id="200" name="Picture 4" descr=""/>
          <p:cNvPicPr/>
          <p:nvPr/>
        </p:nvPicPr>
        <p:blipFill>
          <a:blip r:embed="rId2"/>
          <a:stretch/>
        </p:blipFill>
        <p:spPr>
          <a:xfrm>
            <a:off x="2836440" y="3344760"/>
            <a:ext cx="4520880" cy="926640"/>
          </a:xfrm>
          <a:prstGeom prst="rect">
            <a:avLst/>
          </a:prstGeom>
          <a:ln w="0">
            <a:noFill/>
          </a:ln>
        </p:spPr>
      </p:pic>
      <p:pic>
        <p:nvPicPr>
          <p:cNvPr id="201" name="Picture 7" descr=""/>
          <p:cNvPicPr/>
          <p:nvPr/>
        </p:nvPicPr>
        <p:blipFill>
          <a:blip r:embed="rId3"/>
          <a:stretch/>
        </p:blipFill>
        <p:spPr>
          <a:xfrm>
            <a:off x="2872080" y="2096280"/>
            <a:ext cx="2311200" cy="952200"/>
          </a:xfrm>
          <a:prstGeom prst="rect">
            <a:avLst/>
          </a:prstGeom>
          <a:ln w="0">
            <a:noFill/>
          </a:ln>
        </p:spPr>
      </p:pic>
      <p:pic>
        <p:nvPicPr>
          <p:cNvPr id="202" name="Picture 9" descr=""/>
          <p:cNvPicPr/>
          <p:nvPr/>
        </p:nvPicPr>
        <p:blipFill>
          <a:blip r:embed="rId4"/>
          <a:stretch/>
        </p:blipFill>
        <p:spPr>
          <a:xfrm>
            <a:off x="2751840" y="1017720"/>
            <a:ext cx="2514240" cy="92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Linearized Quadrotor EOM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Picture 2" descr=""/>
          <p:cNvPicPr/>
          <p:nvPr/>
        </p:nvPicPr>
        <p:blipFill>
          <a:blip r:embed="rId1"/>
          <a:stretch/>
        </p:blipFill>
        <p:spPr>
          <a:xfrm>
            <a:off x="2872080" y="4403520"/>
            <a:ext cx="2781000" cy="168876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4" descr=""/>
          <p:cNvPicPr/>
          <p:nvPr/>
        </p:nvPicPr>
        <p:blipFill>
          <a:blip r:embed="rId2"/>
          <a:stretch/>
        </p:blipFill>
        <p:spPr>
          <a:xfrm>
            <a:off x="2836440" y="3344760"/>
            <a:ext cx="4520880" cy="926640"/>
          </a:xfrm>
          <a:prstGeom prst="rect">
            <a:avLst/>
          </a:prstGeom>
          <a:ln w="0">
            <a:noFill/>
          </a:ln>
        </p:spPr>
      </p:pic>
      <p:pic>
        <p:nvPicPr>
          <p:cNvPr id="206" name="Picture 7" descr=""/>
          <p:cNvPicPr/>
          <p:nvPr/>
        </p:nvPicPr>
        <p:blipFill>
          <a:blip r:embed="rId3"/>
          <a:stretch/>
        </p:blipFill>
        <p:spPr>
          <a:xfrm>
            <a:off x="2872080" y="2096280"/>
            <a:ext cx="2311200" cy="95220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9" descr=""/>
          <p:cNvPicPr/>
          <p:nvPr/>
        </p:nvPicPr>
        <p:blipFill>
          <a:blip r:embed="rId4"/>
          <a:stretch/>
        </p:blipFill>
        <p:spPr>
          <a:xfrm>
            <a:off x="2751840" y="1017720"/>
            <a:ext cx="2514240" cy="926640"/>
          </a:xfrm>
          <a:prstGeom prst="rect">
            <a:avLst/>
          </a:prstGeom>
          <a:ln w="0">
            <a:noFill/>
          </a:ln>
        </p:spPr>
      </p:pic>
      <p:sp>
        <p:nvSpPr>
          <p:cNvPr id="208" name="Rectangle 3"/>
          <p:cNvSpPr/>
          <p:nvPr/>
        </p:nvSpPr>
        <p:spPr>
          <a:xfrm>
            <a:off x="2549160" y="938520"/>
            <a:ext cx="3042360" cy="363960"/>
          </a:xfrm>
          <a:prstGeom prst="rect">
            <a:avLst/>
          </a:prstGeom>
          <a:noFill/>
          <a:ln w="19050">
            <a:solidFill>
              <a:srgbClr val="0070c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Rectangle 5"/>
          <p:cNvSpPr/>
          <p:nvPr/>
        </p:nvSpPr>
        <p:spPr>
          <a:xfrm>
            <a:off x="2549160" y="2390400"/>
            <a:ext cx="3042360" cy="363960"/>
          </a:xfrm>
          <a:prstGeom prst="rect">
            <a:avLst/>
          </a:prstGeom>
          <a:noFill/>
          <a:ln w="19050">
            <a:solidFill>
              <a:srgbClr val="0070c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Rectangle 6"/>
          <p:cNvSpPr/>
          <p:nvPr/>
        </p:nvSpPr>
        <p:spPr>
          <a:xfrm>
            <a:off x="2549160" y="3279240"/>
            <a:ext cx="4968000" cy="363960"/>
          </a:xfrm>
          <a:prstGeom prst="rect">
            <a:avLst/>
          </a:prstGeom>
          <a:noFill/>
          <a:ln w="19050">
            <a:solidFill>
              <a:srgbClr val="0070c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Rectangle 8"/>
          <p:cNvSpPr/>
          <p:nvPr/>
        </p:nvSpPr>
        <p:spPr>
          <a:xfrm>
            <a:off x="2549160" y="5059440"/>
            <a:ext cx="3301200" cy="363960"/>
          </a:xfrm>
          <a:prstGeom prst="rect">
            <a:avLst/>
          </a:prstGeom>
          <a:noFill/>
          <a:ln w="19050">
            <a:solidFill>
              <a:srgbClr val="0070c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Left Brace 10"/>
          <p:cNvSpPr/>
          <p:nvPr/>
        </p:nvSpPr>
        <p:spPr>
          <a:xfrm>
            <a:off x="1950120" y="1092600"/>
            <a:ext cx="460800" cy="420732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70c0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13" name="TextBox 11"/>
          <p:cNvSpPr/>
          <p:nvPr/>
        </p:nvSpPr>
        <p:spPr>
          <a:xfrm>
            <a:off x="112320" y="2411640"/>
            <a:ext cx="1728720" cy="15498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These four variables only depend on one another, and do not influence any other variables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Linearized Quadrotor EOM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Picture 3" descr=""/>
          <p:cNvPicPr/>
          <p:nvPr/>
        </p:nvPicPr>
        <p:blipFill>
          <a:blip r:embed="rId1"/>
          <a:stretch/>
        </p:blipFill>
        <p:spPr>
          <a:xfrm>
            <a:off x="1253880" y="1847520"/>
            <a:ext cx="2945880" cy="124416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5" descr=""/>
          <p:cNvPicPr/>
          <p:nvPr/>
        </p:nvPicPr>
        <p:blipFill>
          <a:blip r:embed="rId2"/>
          <a:stretch/>
        </p:blipFill>
        <p:spPr>
          <a:xfrm>
            <a:off x="5107320" y="1847520"/>
            <a:ext cx="2844360" cy="123156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6" descr=""/>
          <p:cNvPicPr/>
          <p:nvPr/>
        </p:nvPicPr>
        <p:blipFill>
          <a:blip r:embed="rId3"/>
          <a:stretch/>
        </p:blipFill>
        <p:spPr>
          <a:xfrm>
            <a:off x="1253880" y="4450680"/>
            <a:ext cx="2717280" cy="622080"/>
          </a:xfrm>
          <a:prstGeom prst="rect">
            <a:avLst/>
          </a:prstGeom>
          <a:ln w="0">
            <a:noFill/>
          </a:ln>
        </p:spPr>
      </p:pic>
      <p:pic>
        <p:nvPicPr>
          <p:cNvPr id="218" name="Picture 8" descr=""/>
          <p:cNvPicPr/>
          <p:nvPr/>
        </p:nvPicPr>
        <p:blipFill>
          <a:blip r:embed="rId4"/>
          <a:stretch/>
        </p:blipFill>
        <p:spPr>
          <a:xfrm>
            <a:off x="5297760" y="4450680"/>
            <a:ext cx="2653920" cy="647280"/>
          </a:xfrm>
          <a:prstGeom prst="rect">
            <a:avLst/>
          </a:prstGeom>
          <a:ln w="0">
            <a:noFill/>
          </a:ln>
        </p:spPr>
      </p:pic>
      <p:sp>
        <p:nvSpPr>
          <p:cNvPr id="219" name="TextBox 10"/>
          <p:cNvSpPr/>
          <p:nvPr/>
        </p:nvSpPr>
        <p:spPr>
          <a:xfrm>
            <a:off x="1450440" y="1404000"/>
            <a:ext cx="13942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Longitudinal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0" name="TextBox 11"/>
          <p:cNvSpPr/>
          <p:nvPr/>
        </p:nvSpPr>
        <p:spPr>
          <a:xfrm>
            <a:off x="5303520" y="1372320"/>
            <a:ext cx="845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Lateral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TextBox 12"/>
          <p:cNvSpPr/>
          <p:nvPr/>
        </p:nvSpPr>
        <p:spPr>
          <a:xfrm>
            <a:off x="1446480" y="4005000"/>
            <a:ext cx="9018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Vertical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2" name="TextBox 13"/>
          <p:cNvSpPr/>
          <p:nvPr/>
        </p:nvSpPr>
        <p:spPr>
          <a:xfrm>
            <a:off x="5301720" y="4005000"/>
            <a:ext cx="6199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Spin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3" name="Rectangle 14"/>
          <p:cNvSpPr/>
          <p:nvPr/>
        </p:nvSpPr>
        <p:spPr>
          <a:xfrm>
            <a:off x="957600" y="1372320"/>
            <a:ext cx="3498840" cy="19177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" name="Rectangle 15"/>
          <p:cNvSpPr/>
          <p:nvPr/>
        </p:nvSpPr>
        <p:spPr>
          <a:xfrm>
            <a:off x="4925880" y="1372320"/>
            <a:ext cx="3260160" cy="19177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" name="Rectangle 16"/>
          <p:cNvSpPr/>
          <p:nvPr/>
        </p:nvSpPr>
        <p:spPr>
          <a:xfrm>
            <a:off x="977400" y="3900600"/>
            <a:ext cx="3498840" cy="14558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Rectangle 17"/>
          <p:cNvSpPr/>
          <p:nvPr/>
        </p:nvSpPr>
        <p:spPr>
          <a:xfrm>
            <a:off x="4939200" y="3900600"/>
            <a:ext cx="3260160" cy="14558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classes2013</Template>
  <TotalTime>46039</TotalTime>
  <Application>LibreOffice/7.3.7.2$Linux_X86_64 LibreOffice_project/30$Build-2</Application>
  <AppVersion>15.0000</AppVersion>
  <Words>521</Words>
  <Paragraphs>111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2010-09-14T00:57:19Z</dcterms:created>
  <dc:creator>Eric</dc:creator>
  <dc:description/>
  <dc:language>en-US</dc:language>
  <cp:lastModifiedBy/>
  <cp:lastPrinted>2012-04-03T14:15:57Z</cp:lastPrinted>
  <dcterms:modified xsi:type="dcterms:W3CDTF">2024-01-31T22:34:33Z</dcterms:modified>
  <cp:revision>305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2</vt:i4>
  </property>
  <property fmtid="{D5CDD505-2E9C-101B-9397-08002B2CF9AE}" pid="3" name="Notes">
    <vt:i4>15</vt:i4>
  </property>
  <property fmtid="{D5CDD505-2E9C-101B-9397-08002B2CF9AE}" pid="4" name="PresentationFormat">
    <vt:lpwstr>On-screen Show (4:3)</vt:lpwstr>
  </property>
  <property fmtid="{D5CDD505-2E9C-101B-9397-08002B2CF9AE}" pid="5" name="Slides">
    <vt:i4>32</vt:i4>
  </property>
  <property fmtid="{D5CDD505-2E9C-101B-9397-08002B2CF9AE}" pid="6" name="Version">
    <vt:i4>1</vt:i4>
  </property>
</Properties>
</file>